
<file path=[Content_Types].xml><?xml version="1.0" encoding="utf-8"?>
<Types xmlns="http://schemas.openxmlformats.org/package/2006/content-types">
  <Default Extension="png" ContentType="image/png"/>
  <Default Extension="m4a" ContentType="audio/mp4"/>
  <Default Extension="web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57" r:id="rId3"/>
    <p:sldId id="261" r:id="rId4"/>
    <p:sldId id="263" r:id="rId5"/>
    <p:sldId id="258" r:id="rId6"/>
    <p:sldId id="264" r:id="rId7"/>
    <p:sldId id="260" r:id="rId8"/>
    <p:sldId id="262"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8" r:id="rId22"/>
    <p:sldId id="279" r:id="rId23"/>
    <p:sldId id="280" r:id="rId24"/>
    <p:sldId id="281" r:id="rId25"/>
    <p:sldId id="282" r:id="rId26"/>
  </p:sldIdLst>
  <p:sldSz cx="12192000" cy="6858000"/>
  <p:notesSz cx="6858000" cy="9144000"/>
  <p:custShowLst>
    <p:custShow name="Custom Show 1" id="0">
      <p:sldLst>
        <p:sld r:id="rId2"/>
        <p:sld r:id="rId3"/>
        <p:sld r:id="rId5"/>
        <p:sld r:id="rId6"/>
        <p:sld r:id="rId7"/>
        <p:sld r:id="rId8"/>
        <p:sld r:id="rId9"/>
        <p:sld r:id="rId10"/>
        <p:sld r:id="rId11"/>
        <p:sld r:id="rId12"/>
        <p:sld r:id="rId13"/>
        <p:sld r:id="rId14"/>
        <p:sld r:id="rId15"/>
        <p:sld r:id="rId16"/>
        <p:sld r:id="rId17"/>
        <p:sld r:id="rId18"/>
        <p:sld r:id="rId19"/>
        <p:sld r:id="rId20"/>
        <p:sld r:id="rId21"/>
        <p:sld r:id="rId22"/>
        <p:sld r:id="rId23"/>
        <p:sld r:id="rId24"/>
        <p:sld r:id="rId25"/>
        <p:sld r:id="rId26"/>
      </p:sldLst>
    </p:custShow>
  </p:custShow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808" autoAdjust="0"/>
    <p:restoredTop sz="90359" autoAdjust="0"/>
  </p:normalViewPr>
  <p:slideViewPr>
    <p:cSldViewPr snapToGrid="0">
      <p:cViewPr varScale="1">
        <p:scale>
          <a:sx n="51" d="100"/>
          <a:sy n="51" d="100"/>
        </p:scale>
        <p:origin x="23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webp>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6FF93B-666E-447D-A3D7-7D1B77DD52D9}" type="datetimeFigureOut">
              <a:rPr lang="en-GB" smtClean="0"/>
              <a:t>22/12/2023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702ACA-7145-47D0-8076-510CB51D70E2}" type="slidenum">
              <a:rPr lang="en-GB" smtClean="0"/>
              <a:t>‹#›</a:t>
            </a:fld>
            <a:endParaRPr lang="en-GB"/>
          </a:p>
        </p:txBody>
      </p:sp>
    </p:spTree>
    <p:extLst>
      <p:ext uri="{BB962C8B-B14F-4D97-AF65-F5344CB8AC3E}">
        <p14:creationId xmlns:p14="http://schemas.microsoft.com/office/powerpoint/2010/main" val="2533885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8702ACA-7145-47D0-8076-510CB51D70E2}" type="slidenum">
              <a:rPr lang="en-GB" smtClean="0"/>
              <a:t>11</a:t>
            </a:fld>
            <a:endParaRPr lang="en-GB"/>
          </a:p>
        </p:txBody>
      </p:sp>
    </p:spTree>
    <p:extLst>
      <p:ext uri="{BB962C8B-B14F-4D97-AF65-F5344CB8AC3E}">
        <p14:creationId xmlns:p14="http://schemas.microsoft.com/office/powerpoint/2010/main" val="1668193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8702ACA-7145-47D0-8076-510CB51D70E2}" type="slidenum">
              <a:rPr lang="en-GB" smtClean="0"/>
              <a:t>18</a:t>
            </a:fld>
            <a:endParaRPr lang="en-GB"/>
          </a:p>
        </p:txBody>
      </p:sp>
    </p:spTree>
    <p:extLst>
      <p:ext uri="{BB962C8B-B14F-4D97-AF65-F5344CB8AC3E}">
        <p14:creationId xmlns:p14="http://schemas.microsoft.com/office/powerpoint/2010/main" val="13952703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12/22/2023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12/22/2023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12/22/2023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12/22/2023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12/22/2023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12/22/2023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12/22/2023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webp"/></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86775" y="899409"/>
            <a:ext cx="8696528" cy="978029"/>
          </a:xfrm>
        </p:spPr>
        <p:txBody>
          <a:bodyPr>
            <a:noAutofit/>
          </a:bodyPr>
          <a:lstStyle/>
          <a:p>
            <a:r>
              <a:rPr lang="en-US" sz="4000" b="1" dirty="0" smtClean="0"/>
              <a:t>FILM MAKING COMPANY</a:t>
            </a:r>
            <a:endParaRPr lang="en-GB" sz="4000" b="1" dirty="0"/>
          </a:p>
        </p:txBody>
      </p:sp>
      <p:sp>
        <p:nvSpPr>
          <p:cNvPr id="3" name="Subtitle 2"/>
          <p:cNvSpPr>
            <a:spLocks noGrp="1"/>
          </p:cNvSpPr>
          <p:nvPr>
            <p:ph type="subTitle" idx="1"/>
          </p:nvPr>
        </p:nvSpPr>
        <p:spPr>
          <a:xfrm>
            <a:off x="1303507" y="1877438"/>
            <a:ext cx="6605080" cy="505839"/>
          </a:xfrm>
        </p:spPr>
        <p:txBody>
          <a:bodyPr>
            <a:normAutofit/>
          </a:bodyPr>
          <a:lstStyle/>
          <a:p>
            <a:r>
              <a:rPr lang="en-US" dirty="0" smtClean="0"/>
              <a:t>Plan for success of the film making company</a:t>
            </a:r>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616170103"/>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7320" y="762001"/>
            <a:ext cx="3998068" cy="434502"/>
          </a:xfrm>
        </p:spPr>
        <p:txBody>
          <a:bodyPr>
            <a:normAutofit/>
          </a:bodyPr>
          <a:lstStyle/>
          <a:p>
            <a:r>
              <a:rPr lang="en-US" sz="1800" u="sng" dirty="0" smtClean="0"/>
              <a:t>Most profitable  movie genres</a:t>
            </a:r>
            <a:endParaRPr lang="en-GB" sz="1800" u="sng" dirty="0"/>
          </a:p>
        </p:txBody>
      </p:sp>
      <p:sp>
        <p:nvSpPr>
          <p:cNvPr id="3" name="Text Placeholder 2"/>
          <p:cNvSpPr>
            <a:spLocks noGrp="1"/>
          </p:cNvSpPr>
          <p:nvPr>
            <p:ph type="body" idx="1"/>
          </p:nvPr>
        </p:nvSpPr>
        <p:spPr>
          <a:xfrm>
            <a:off x="2354094" y="1750980"/>
            <a:ext cx="1488332" cy="301556"/>
          </a:xfrm>
        </p:spPr>
        <p:txBody>
          <a:bodyPr>
            <a:normAutofit lnSpcReduction="10000"/>
          </a:bodyPr>
          <a:lstStyle/>
          <a:p>
            <a:r>
              <a:rPr lang="en-US" sz="1600" dirty="0" smtClean="0"/>
              <a:t>Low budget</a:t>
            </a:r>
            <a:endParaRPr lang="en-GB" sz="1600" dirty="0"/>
          </a:p>
        </p:txBody>
      </p:sp>
      <p:pic>
        <p:nvPicPr>
          <p:cNvPr id="7" name="Content Placeholder 6"/>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358186" y="2183802"/>
            <a:ext cx="3480148" cy="3086100"/>
          </a:xfrm>
        </p:spPr>
      </p:pic>
      <p:sp>
        <p:nvSpPr>
          <p:cNvPr id="5" name="Text Placeholder 4"/>
          <p:cNvSpPr>
            <a:spLocks noGrp="1"/>
          </p:cNvSpPr>
          <p:nvPr>
            <p:ph type="body" sz="quarter" idx="3"/>
          </p:nvPr>
        </p:nvSpPr>
        <p:spPr>
          <a:xfrm>
            <a:off x="7830766" y="1926077"/>
            <a:ext cx="1459149" cy="257725"/>
          </a:xfrm>
        </p:spPr>
        <p:txBody>
          <a:bodyPr>
            <a:normAutofit fontScale="92500" lnSpcReduction="20000"/>
          </a:bodyPr>
          <a:lstStyle/>
          <a:p>
            <a:r>
              <a:rPr lang="en-US" sz="1600" dirty="0" smtClean="0"/>
              <a:t>High Budget</a:t>
            </a:r>
            <a:endParaRPr lang="en-GB" sz="1600" dirty="0"/>
          </a:p>
        </p:txBody>
      </p:sp>
      <p:pic>
        <p:nvPicPr>
          <p:cNvPr id="10" name="Content Placeholder 9"/>
          <p:cNvPicPr>
            <a:picLocks noGrp="1" noChangeAspect="1"/>
          </p:cNvPicPr>
          <p:nvPr>
            <p:ph sz="quarter" idx="4"/>
          </p:nvPr>
        </p:nvPicPr>
        <p:blipFill>
          <a:blip r:embed="rId5">
            <a:extLst>
              <a:ext uri="{28A0092B-C50C-407E-A947-70E740481C1C}">
                <a14:useLocalDpi xmlns:a14="http://schemas.microsoft.com/office/drawing/2010/main" val="0"/>
              </a:ext>
            </a:extLst>
          </a:blip>
          <a:stretch>
            <a:fillRect/>
          </a:stretch>
        </p:blipFill>
        <p:spPr>
          <a:xfrm>
            <a:off x="6572442" y="2183802"/>
            <a:ext cx="3658026" cy="3086100"/>
          </a:xfr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268623131"/>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9814" y="1225684"/>
            <a:ext cx="3307403" cy="447473"/>
          </a:xfrm>
        </p:spPr>
        <p:txBody>
          <a:bodyPr>
            <a:normAutofit fontScale="90000"/>
          </a:bodyPr>
          <a:lstStyle/>
          <a:p>
            <a:r>
              <a:rPr lang="en-US" sz="1800" u="sng" dirty="0" smtClean="0"/>
              <a:t>THE MOST RATED MOVIE GENRE</a:t>
            </a:r>
            <a:r>
              <a:rPr lang="en-US" u="sng" dirty="0" smtClean="0"/>
              <a:t> </a:t>
            </a:r>
            <a:endParaRPr lang="en-GB" u="sng" dirty="0"/>
          </a:p>
        </p:txBody>
      </p:sp>
      <p:pic>
        <p:nvPicPr>
          <p:cNvPr id="4" name="Content Placeholder 3"/>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2295729" y="2043112"/>
            <a:ext cx="7140102" cy="3774027"/>
          </a:xfr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7990565"/>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8409" y="1332688"/>
            <a:ext cx="3891062" cy="379379"/>
          </a:xfrm>
        </p:spPr>
        <p:txBody>
          <a:bodyPr>
            <a:normAutofit/>
          </a:bodyPr>
          <a:lstStyle/>
          <a:p>
            <a:r>
              <a:rPr lang="en-US" sz="1800" u="sng" dirty="0" smtClean="0"/>
              <a:t>RELEASE_DATE(RELEASE_MONTH)</a:t>
            </a:r>
            <a:endParaRPr lang="en-GB" sz="1800" u="sng" dirty="0"/>
          </a:p>
        </p:txBody>
      </p:sp>
      <p:sp>
        <p:nvSpPr>
          <p:cNvPr id="3" name="Text Placeholder 2"/>
          <p:cNvSpPr>
            <a:spLocks noGrp="1"/>
          </p:cNvSpPr>
          <p:nvPr>
            <p:ph type="body" idx="1"/>
          </p:nvPr>
        </p:nvSpPr>
        <p:spPr>
          <a:xfrm>
            <a:off x="995284" y="2056117"/>
            <a:ext cx="10490200" cy="1280470"/>
          </a:xfrm>
        </p:spPr>
        <p:txBody>
          <a:bodyPr>
            <a:normAutofit/>
          </a:bodyPr>
          <a:lstStyle/>
          <a:p>
            <a:pPr marL="342900" indent="-342900" algn="l">
              <a:buFont typeface="Wingdings" panose="05000000000000000000" pitchFamily="2" charset="2"/>
              <a:buChar char="ü"/>
            </a:pPr>
            <a:r>
              <a:rPr lang="en-US" sz="1600" dirty="0" smtClean="0"/>
              <a:t>The month with the most films released</a:t>
            </a:r>
          </a:p>
          <a:p>
            <a:pPr marL="342900" indent="-342900" algn="l">
              <a:buFont typeface="Wingdings" panose="05000000000000000000" pitchFamily="2" charset="2"/>
              <a:buChar char="ü"/>
            </a:pPr>
            <a:r>
              <a:rPr lang="en-US" sz="1600" dirty="0" smtClean="0"/>
              <a:t>The most profitable month</a:t>
            </a:r>
          </a:p>
          <a:p>
            <a:pPr marL="342900" indent="-342900" algn="l">
              <a:buFont typeface="Wingdings" panose="05000000000000000000" pitchFamily="2" charset="2"/>
              <a:buChar char="ü"/>
            </a:pPr>
            <a:r>
              <a:rPr lang="en-US" sz="1600" dirty="0" smtClean="0"/>
              <a:t>The Release Month whose films are highly rated</a:t>
            </a:r>
            <a:endParaRPr lang="en-GB" sz="16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88779232"/>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3388" y="1646181"/>
            <a:ext cx="3599233" cy="412668"/>
          </a:xfrm>
        </p:spPr>
        <p:txBody>
          <a:bodyPr>
            <a:normAutofit/>
          </a:bodyPr>
          <a:lstStyle/>
          <a:p>
            <a:r>
              <a:rPr lang="en-US" sz="1600" dirty="0" smtClean="0"/>
              <a:t>Most profitable release month</a:t>
            </a:r>
            <a:endParaRPr lang="en-GB" sz="1600" dirty="0"/>
          </a:p>
        </p:txBody>
      </p:sp>
      <p:sp>
        <p:nvSpPr>
          <p:cNvPr id="3" name="Text Placeholder 2"/>
          <p:cNvSpPr>
            <a:spLocks noGrp="1"/>
          </p:cNvSpPr>
          <p:nvPr>
            <p:ph type="body" idx="1"/>
          </p:nvPr>
        </p:nvSpPr>
        <p:spPr>
          <a:xfrm>
            <a:off x="1964987" y="2286000"/>
            <a:ext cx="1974715" cy="369651"/>
          </a:xfrm>
        </p:spPr>
        <p:txBody>
          <a:bodyPr>
            <a:normAutofit fontScale="92500"/>
          </a:bodyPr>
          <a:lstStyle/>
          <a:p>
            <a:r>
              <a:rPr lang="en-US" sz="1600" dirty="0" smtClean="0"/>
              <a:t>The release months</a:t>
            </a:r>
            <a:endParaRPr lang="en-GB" sz="1600" dirty="0"/>
          </a:p>
        </p:txBody>
      </p:sp>
      <p:pic>
        <p:nvPicPr>
          <p:cNvPr id="14" name="Content Placeholder 13"/>
          <p:cNvPicPr>
            <a:picLocks noGrp="1" noChangeAspect="1"/>
          </p:cNvPicPr>
          <p:nvPr>
            <p:ph sz="half" idx="2"/>
          </p:nvPr>
        </p:nvPicPr>
        <p:blipFill>
          <a:blip r:embed="rId4"/>
          <a:stretch>
            <a:fillRect/>
          </a:stretch>
        </p:blipFill>
        <p:spPr>
          <a:xfrm>
            <a:off x="685800" y="3295470"/>
            <a:ext cx="5311775" cy="2759436"/>
          </a:xfrm>
          <a:prstGeom prst="rect">
            <a:avLst/>
          </a:prstGeom>
        </p:spPr>
      </p:pic>
      <p:sp>
        <p:nvSpPr>
          <p:cNvPr id="5" name="Text Placeholder 4"/>
          <p:cNvSpPr>
            <a:spLocks noGrp="1"/>
          </p:cNvSpPr>
          <p:nvPr>
            <p:ph type="body" sz="quarter" idx="3"/>
          </p:nvPr>
        </p:nvSpPr>
        <p:spPr>
          <a:xfrm>
            <a:off x="6498077" y="2183802"/>
            <a:ext cx="3735421" cy="364845"/>
          </a:xfrm>
        </p:spPr>
        <p:txBody>
          <a:bodyPr>
            <a:normAutofit/>
          </a:bodyPr>
          <a:lstStyle/>
          <a:p>
            <a:r>
              <a:rPr lang="en-US" sz="1600" dirty="0" smtClean="0"/>
              <a:t>The most profitable release month</a:t>
            </a:r>
            <a:endParaRPr lang="en-GB" sz="1600" dirty="0"/>
          </a:p>
        </p:txBody>
      </p:sp>
      <p:pic>
        <p:nvPicPr>
          <p:cNvPr id="9" name="Content Placeholder 8"/>
          <p:cNvPicPr>
            <a:picLocks noGrp="1" noChangeAspect="1"/>
          </p:cNvPicPr>
          <p:nvPr>
            <p:ph sz="quarter" idx="4"/>
          </p:nvPr>
        </p:nvPicPr>
        <p:blipFill>
          <a:blip r:embed="rId5">
            <a:extLst>
              <a:ext uri="{28A0092B-C50C-407E-A947-70E740481C1C}">
                <a14:useLocalDpi xmlns:a14="http://schemas.microsoft.com/office/drawing/2010/main" val="0"/>
              </a:ext>
            </a:extLst>
          </a:blip>
          <a:stretch>
            <a:fillRect/>
          </a:stretch>
        </p:blipFill>
        <p:spPr>
          <a:xfrm>
            <a:off x="6172200" y="3169683"/>
            <a:ext cx="5334000" cy="2890649"/>
          </a:xfr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534639113"/>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0085" y="836579"/>
            <a:ext cx="6225702" cy="408561"/>
          </a:xfrm>
        </p:spPr>
        <p:txBody>
          <a:bodyPr>
            <a:normAutofit/>
          </a:bodyPr>
          <a:lstStyle/>
          <a:p>
            <a:r>
              <a:rPr lang="en-US" sz="1800" u="sng" dirty="0" smtClean="0"/>
              <a:t>The release months whose films are highly rated</a:t>
            </a:r>
            <a:endParaRPr lang="en-GB" sz="1800" u="sng" dirty="0"/>
          </a:p>
        </p:txBody>
      </p:sp>
      <p:pic>
        <p:nvPicPr>
          <p:cNvPr id="4" name="Content Placeholder 3"/>
          <p:cNvPicPr>
            <a:picLocks noGrp="1" noChangeAspect="1"/>
          </p:cNvPicPr>
          <p:nvPr>
            <p:ph idx="1"/>
          </p:nvPr>
        </p:nvPicPr>
        <p:blipFill>
          <a:blip r:embed="rId4"/>
          <a:stretch>
            <a:fillRect/>
          </a:stretch>
        </p:blipFill>
        <p:spPr>
          <a:xfrm>
            <a:off x="2140084" y="1814547"/>
            <a:ext cx="7517816" cy="4024313"/>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139745262"/>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0119" y="1371600"/>
            <a:ext cx="1974715" cy="350196"/>
          </a:xfrm>
        </p:spPr>
        <p:txBody>
          <a:bodyPr>
            <a:normAutofit/>
          </a:bodyPr>
          <a:lstStyle/>
          <a:p>
            <a:r>
              <a:rPr lang="en-US" sz="1600" u="sng" dirty="0" smtClean="0"/>
              <a:t>Rating average</a:t>
            </a:r>
            <a:endParaRPr lang="en-GB" sz="1600" u="sng" dirty="0"/>
          </a:p>
        </p:txBody>
      </p:sp>
      <p:sp>
        <p:nvSpPr>
          <p:cNvPr id="3" name="Text Placeholder 2"/>
          <p:cNvSpPr>
            <a:spLocks noGrp="1"/>
          </p:cNvSpPr>
          <p:nvPr>
            <p:ph type="body" idx="1"/>
          </p:nvPr>
        </p:nvSpPr>
        <p:spPr>
          <a:xfrm>
            <a:off x="612843" y="2305455"/>
            <a:ext cx="10906146" cy="603115"/>
          </a:xfrm>
        </p:spPr>
        <p:txBody>
          <a:bodyPr/>
          <a:lstStyle/>
          <a:p>
            <a:pPr marL="342900" indent="-342900" algn="l">
              <a:buFont typeface="Wingdings" panose="05000000000000000000" pitchFamily="2" charset="2"/>
              <a:buChar char="ü"/>
            </a:pPr>
            <a:r>
              <a:rPr lang="en-US" sz="1600" dirty="0" smtClean="0"/>
              <a:t>What is the rating of most movies</a:t>
            </a:r>
          </a:p>
          <a:p>
            <a:pPr marL="342900" indent="-342900" algn="l">
              <a:buFont typeface="Wingdings" panose="05000000000000000000" pitchFamily="2" charset="2"/>
              <a:buChar char="ü"/>
            </a:pPr>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760547359"/>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3778" y="1381327"/>
            <a:ext cx="2558375" cy="447473"/>
          </a:xfrm>
        </p:spPr>
        <p:txBody>
          <a:bodyPr>
            <a:normAutofit/>
          </a:bodyPr>
          <a:lstStyle/>
          <a:p>
            <a:r>
              <a:rPr lang="en-US" sz="1600" u="sng" dirty="0" smtClean="0"/>
              <a:t>the rating of  movies</a:t>
            </a:r>
            <a:endParaRPr lang="en-GB" sz="1600" u="sng" dirty="0"/>
          </a:p>
        </p:txBody>
      </p:sp>
      <p:pic>
        <p:nvPicPr>
          <p:cNvPr id="4" name="Content Placeholder 3"/>
          <p:cNvPicPr>
            <a:picLocks noGrp="1" noChangeAspect="1"/>
          </p:cNvPicPr>
          <p:nvPr>
            <p:ph idx="1"/>
          </p:nvPr>
        </p:nvPicPr>
        <p:blipFill>
          <a:blip r:embed="rId4"/>
          <a:stretch>
            <a:fillRect/>
          </a:stretch>
        </p:blipFill>
        <p:spPr>
          <a:xfrm>
            <a:off x="1293778" y="1964987"/>
            <a:ext cx="6420256" cy="4328808"/>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57649228"/>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682" y="2266545"/>
            <a:ext cx="1079769" cy="398834"/>
          </a:xfrm>
        </p:spPr>
        <p:txBody>
          <a:bodyPr>
            <a:normAutofit/>
          </a:bodyPr>
          <a:lstStyle/>
          <a:p>
            <a:r>
              <a:rPr lang="en-US" sz="1600" dirty="0" smtClean="0"/>
              <a:t>RUNTIME</a:t>
            </a:r>
            <a:endParaRPr lang="en-GB" sz="1600" dirty="0"/>
          </a:p>
        </p:txBody>
      </p:sp>
      <p:sp>
        <p:nvSpPr>
          <p:cNvPr id="3" name="Text Placeholder 2"/>
          <p:cNvSpPr>
            <a:spLocks noGrp="1"/>
          </p:cNvSpPr>
          <p:nvPr>
            <p:ph type="body" idx="1"/>
          </p:nvPr>
        </p:nvSpPr>
        <p:spPr>
          <a:xfrm>
            <a:off x="1024467" y="3035031"/>
            <a:ext cx="10490200" cy="1235412"/>
          </a:xfrm>
        </p:spPr>
        <p:txBody>
          <a:bodyPr/>
          <a:lstStyle/>
          <a:p>
            <a:pPr marL="342900" indent="-342900" algn="l">
              <a:buFont typeface="Wingdings" panose="05000000000000000000" pitchFamily="2" charset="2"/>
              <a:buChar char="ü"/>
            </a:pPr>
            <a:r>
              <a:rPr lang="en-US" dirty="0" smtClean="0"/>
              <a:t>What is the most profitable runtime minutes of a movie</a:t>
            </a:r>
          </a:p>
          <a:p>
            <a:pPr marL="342900" indent="-342900" algn="l">
              <a:buFont typeface="Wingdings" panose="05000000000000000000" pitchFamily="2" charset="2"/>
              <a:buChar char="ü"/>
            </a:pPr>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70347065"/>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107987"/>
            <a:ext cx="2572966" cy="353111"/>
          </a:xfrm>
        </p:spPr>
        <p:txBody>
          <a:bodyPr>
            <a:normAutofit/>
          </a:bodyPr>
          <a:lstStyle/>
          <a:p>
            <a:r>
              <a:rPr lang="en-US" sz="1200" u="sng" dirty="0"/>
              <a:t>THE  </a:t>
            </a:r>
            <a:r>
              <a:rPr lang="en-US" sz="1200" u="sng" dirty="0" smtClean="0"/>
              <a:t>MOST PROFITABLE RUNTIME</a:t>
            </a:r>
            <a:endParaRPr lang="en-GB" sz="1200" u="sng" dirty="0"/>
          </a:p>
        </p:txBody>
      </p:sp>
      <p:pic>
        <p:nvPicPr>
          <p:cNvPr id="5" name="Content Placeholder 4"/>
          <p:cNvPicPr>
            <a:picLocks noGrp="1" noChangeAspect="1"/>
          </p:cNvPicPr>
          <p:nvPr>
            <p:ph idx="1"/>
          </p:nvPr>
        </p:nvPicPr>
        <p:blipFill>
          <a:blip r:embed="rId5"/>
          <a:stretch>
            <a:fillRect/>
          </a:stretch>
        </p:blipFill>
        <p:spPr>
          <a:xfrm>
            <a:off x="4995863" y="2107987"/>
            <a:ext cx="6510337" cy="2748389"/>
          </a:xfrm>
          <a:prstGeom prst="rect">
            <a:avLst/>
          </a:prstGeom>
        </p:spPr>
      </p:pic>
      <p:sp>
        <p:nvSpPr>
          <p:cNvPr id="4" name="Text Placeholder 3"/>
          <p:cNvSpPr>
            <a:spLocks noGrp="1"/>
          </p:cNvSpPr>
          <p:nvPr>
            <p:ph type="body" sz="half" idx="2"/>
          </p:nvPr>
        </p:nvSpPr>
        <p:spPr>
          <a:xfrm>
            <a:off x="685800" y="2723746"/>
            <a:ext cx="4114800" cy="1186774"/>
          </a:xfrm>
        </p:spPr>
        <p:txBody>
          <a:bodyPr/>
          <a:lstStyle/>
          <a:p>
            <a:r>
              <a:rPr lang="en-US" dirty="0" smtClean="0"/>
              <a:t>The recommended runtime minutes is 140-160 minutes   which is around 2hrs 30minutes</a:t>
            </a:r>
            <a:endParaRPr lang="en-GB"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559703356"/>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8264" y="1206230"/>
            <a:ext cx="3249038" cy="466927"/>
          </a:xfrm>
        </p:spPr>
        <p:txBody>
          <a:bodyPr>
            <a:normAutofit/>
          </a:bodyPr>
          <a:lstStyle/>
          <a:p>
            <a:r>
              <a:rPr lang="en-US" sz="1800" dirty="0" smtClean="0"/>
              <a:t>PRODUCTION COMPANIES</a:t>
            </a:r>
            <a:endParaRPr lang="en-GB" sz="1800" dirty="0"/>
          </a:p>
        </p:txBody>
      </p:sp>
      <p:sp>
        <p:nvSpPr>
          <p:cNvPr id="3" name="Text Placeholder 2"/>
          <p:cNvSpPr>
            <a:spLocks noGrp="1"/>
          </p:cNvSpPr>
          <p:nvPr>
            <p:ph type="body" idx="1"/>
          </p:nvPr>
        </p:nvSpPr>
        <p:spPr>
          <a:xfrm>
            <a:off x="1024467" y="2247089"/>
            <a:ext cx="10490200" cy="914400"/>
          </a:xfrm>
        </p:spPr>
        <p:txBody>
          <a:bodyPr/>
          <a:lstStyle/>
          <a:p>
            <a:pPr marL="342900" indent="-342900" algn="l">
              <a:buFont typeface="Wingdings" panose="05000000000000000000" pitchFamily="2" charset="2"/>
              <a:buChar char="ü"/>
            </a:pPr>
            <a:r>
              <a:rPr lang="en-US" dirty="0" smtClean="0"/>
              <a:t>Which is the most profitable production company</a:t>
            </a:r>
          </a:p>
          <a:p>
            <a:pPr algn="l"/>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878685001"/>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570" y="982494"/>
            <a:ext cx="2675107" cy="651434"/>
          </a:xfrm>
        </p:spPr>
        <p:txBody>
          <a:bodyPr>
            <a:normAutofit/>
          </a:bodyPr>
          <a:lstStyle/>
          <a:p>
            <a:r>
              <a:rPr lang="en-US" sz="2400" u="sng" dirty="0" smtClean="0"/>
              <a:t>MOVIE ANALYSIS</a:t>
            </a:r>
            <a:endParaRPr lang="en-GB" sz="2400" u="sng" dirty="0"/>
          </a:p>
        </p:txBody>
      </p:sp>
      <p:pic>
        <p:nvPicPr>
          <p:cNvPr id="16" name="Content Placeholder 15"/>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143000" y="1633929"/>
            <a:ext cx="10519348" cy="4931764"/>
          </a:xfr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633998210"/>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953312"/>
            <a:ext cx="2816157" cy="389105"/>
          </a:xfrm>
        </p:spPr>
        <p:txBody>
          <a:bodyPr>
            <a:normAutofit/>
          </a:bodyPr>
          <a:lstStyle/>
          <a:p>
            <a:r>
              <a:rPr lang="en-US" sz="1600" dirty="0" smtClean="0"/>
              <a:t>Profits per company</a:t>
            </a:r>
            <a:endParaRPr lang="en-GB" sz="1600" dirty="0"/>
          </a:p>
        </p:txBody>
      </p:sp>
      <p:pic>
        <p:nvPicPr>
          <p:cNvPr id="5" name="Content Placeholder 4"/>
          <p:cNvPicPr>
            <a:picLocks noGrp="1" noChangeAspect="1"/>
          </p:cNvPicPr>
          <p:nvPr>
            <p:ph idx="1"/>
          </p:nvPr>
        </p:nvPicPr>
        <p:blipFill>
          <a:blip r:embed="rId4"/>
          <a:stretch>
            <a:fillRect/>
          </a:stretch>
        </p:blipFill>
        <p:spPr>
          <a:xfrm>
            <a:off x="5971786" y="746125"/>
            <a:ext cx="4558491" cy="5472113"/>
          </a:xfrm>
          <a:prstGeom prst="rect">
            <a:avLst/>
          </a:prstGeom>
        </p:spPr>
      </p:pic>
      <p:sp>
        <p:nvSpPr>
          <p:cNvPr id="4" name="Text Placeholder 3"/>
          <p:cNvSpPr>
            <a:spLocks noGrp="1"/>
          </p:cNvSpPr>
          <p:nvPr>
            <p:ph type="body" sz="half" idx="2"/>
          </p:nvPr>
        </p:nvSpPr>
        <p:spPr>
          <a:xfrm>
            <a:off x="685800" y="1342418"/>
            <a:ext cx="4114800" cy="1050586"/>
          </a:xfrm>
        </p:spPr>
        <p:txBody>
          <a:bodyPr/>
          <a:lstStyle/>
          <a:p>
            <a:r>
              <a:rPr lang="en-US" dirty="0"/>
              <a:t>The most profitable </a:t>
            </a:r>
            <a:r>
              <a:rPr lang="en-US" dirty="0" smtClean="0"/>
              <a:t>company </a:t>
            </a:r>
            <a:r>
              <a:rPr lang="en-US" dirty="0"/>
              <a:t>is Dune Entertainment | </a:t>
            </a:r>
            <a:r>
              <a:rPr lang="en-US" dirty="0" err="1"/>
              <a:t>Lightstorm</a:t>
            </a:r>
            <a:r>
              <a:rPr lang="en-US" dirty="0"/>
              <a:t> Entertainment | 20th </a:t>
            </a:r>
            <a:r>
              <a:rPr lang="en-US" dirty="0" err="1"/>
              <a:t>Centuary</a:t>
            </a:r>
            <a:r>
              <a:rPr lang="en-US" dirty="0"/>
              <a:t> Fox | Ingenious Media</a:t>
            </a:r>
          </a:p>
          <a:p>
            <a:endParaRPr lang="en-GB"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514763362"/>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468" y="2023352"/>
            <a:ext cx="2652588" cy="437745"/>
          </a:xfrm>
        </p:spPr>
        <p:txBody>
          <a:bodyPr>
            <a:normAutofit/>
          </a:bodyPr>
          <a:lstStyle/>
          <a:p>
            <a:r>
              <a:rPr lang="en-US" sz="1800" dirty="0" smtClean="0"/>
              <a:t>Original language</a:t>
            </a:r>
            <a:endParaRPr lang="en-GB" sz="1800" dirty="0"/>
          </a:p>
        </p:txBody>
      </p:sp>
      <p:sp>
        <p:nvSpPr>
          <p:cNvPr id="3" name="Text Placeholder 2"/>
          <p:cNvSpPr>
            <a:spLocks noGrp="1"/>
          </p:cNvSpPr>
          <p:nvPr>
            <p:ph type="body" idx="1"/>
          </p:nvPr>
        </p:nvSpPr>
        <p:spPr>
          <a:xfrm>
            <a:off x="1024467" y="2879388"/>
            <a:ext cx="10490200" cy="992222"/>
          </a:xfrm>
        </p:spPr>
        <p:txBody>
          <a:bodyPr>
            <a:normAutofit/>
          </a:bodyPr>
          <a:lstStyle/>
          <a:p>
            <a:pPr marL="285750" indent="-285750" algn="l">
              <a:buFont typeface="Wingdings" panose="05000000000000000000" pitchFamily="2" charset="2"/>
              <a:buChar char="ü"/>
            </a:pPr>
            <a:r>
              <a:rPr lang="en-US" sz="1400" dirty="0" smtClean="0"/>
              <a:t>The most spoken language in films produced</a:t>
            </a:r>
          </a:p>
          <a:p>
            <a:pPr marL="285750" indent="-285750" algn="l">
              <a:buFont typeface="Wingdings" panose="05000000000000000000" pitchFamily="2" charset="2"/>
              <a:buChar char="ü"/>
            </a:pPr>
            <a:r>
              <a:rPr lang="en-US" sz="1400" dirty="0" smtClean="0"/>
              <a:t>The most profitable language</a:t>
            </a:r>
            <a:endParaRPr lang="en-GB" sz="14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78065291"/>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10" y="1225684"/>
            <a:ext cx="3935361" cy="428017"/>
          </a:xfrm>
        </p:spPr>
        <p:txBody>
          <a:bodyPr>
            <a:normAutofit/>
          </a:bodyPr>
          <a:lstStyle/>
          <a:p>
            <a:r>
              <a:rPr lang="en-US" sz="2000" dirty="0" smtClean="0"/>
              <a:t>Languages used in movies</a:t>
            </a:r>
            <a:endParaRPr lang="en-GB" sz="2000" dirty="0"/>
          </a:p>
        </p:txBody>
      </p:sp>
      <p:sp>
        <p:nvSpPr>
          <p:cNvPr id="3" name="Text Placeholder 2"/>
          <p:cNvSpPr>
            <a:spLocks noGrp="1"/>
          </p:cNvSpPr>
          <p:nvPr>
            <p:ph type="body" idx="1"/>
          </p:nvPr>
        </p:nvSpPr>
        <p:spPr>
          <a:xfrm>
            <a:off x="914410" y="2183802"/>
            <a:ext cx="4250978" cy="374572"/>
          </a:xfrm>
        </p:spPr>
        <p:txBody>
          <a:bodyPr>
            <a:normAutofit/>
          </a:bodyPr>
          <a:lstStyle/>
          <a:p>
            <a:r>
              <a:rPr lang="en-US" sz="1600" dirty="0" smtClean="0"/>
              <a:t>The most used languages in making films</a:t>
            </a:r>
            <a:endParaRPr lang="en-GB" sz="1600" dirty="0"/>
          </a:p>
        </p:txBody>
      </p:sp>
      <p:pic>
        <p:nvPicPr>
          <p:cNvPr id="7" name="Content Placeholder 6"/>
          <p:cNvPicPr>
            <a:picLocks noGrp="1" noChangeAspect="1"/>
          </p:cNvPicPr>
          <p:nvPr>
            <p:ph sz="half" idx="2"/>
          </p:nvPr>
        </p:nvPicPr>
        <p:blipFill>
          <a:blip r:embed="rId4"/>
          <a:stretch>
            <a:fillRect/>
          </a:stretch>
        </p:blipFill>
        <p:spPr>
          <a:xfrm>
            <a:off x="1833603" y="3132138"/>
            <a:ext cx="3016168" cy="3086100"/>
          </a:xfrm>
          <a:prstGeom prst="rect">
            <a:avLst/>
          </a:prstGeom>
        </p:spPr>
      </p:pic>
      <p:sp>
        <p:nvSpPr>
          <p:cNvPr id="5" name="Text Placeholder 4"/>
          <p:cNvSpPr>
            <a:spLocks noGrp="1"/>
          </p:cNvSpPr>
          <p:nvPr>
            <p:ph type="body" sz="quarter" idx="3"/>
          </p:nvPr>
        </p:nvSpPr>
        <p:spPr>
          <a:xfrm>
            <a:off x="6400800" y="2183802"/>
            <a:ext cx="5105400" cy="374572"/>
          </a:xfrm>
        </p:spPr>
        <p:txBody>
          <a:bodyPr>
            <a:normAutofit/>
          </a:bodyPr>
          <a:lstStyle/>
          <a:p>
            <a:r>
              <a:rPr lang="en-US" sz="1600" dirty="0" smtClean="0"/>
              <a:t>The most profitable language used in films</a:t>
            </a:r>
            <a:endParaRPr lang="en-GB" sz="1600" dirty="0"/>
          </a:p>
        </p:txBody>
      </p:sp>
      <p:pic>
        <p:nvPicPr>
          <p:cNvPr id="8" name="Content Placeholder 7"/>
          <p:cNvPicPr>
            <a:picLocks noGrp="1" noChangeAspect="1"/>
          </p:cNvPicPr>
          <p:nvPr>
            <p:ph sz="quarter" idx="4"/>
          </p:nvPr>
        </p:nvPicPr>
        <p:blipFill>
          <a:blip r:embed="rId5"/>
          <a:stretch>
            <a:fillRect/>
          </a:stretch>
        </p:blipFill>
        <p:spPr>
          <a:xfrm>
            <a:off x="6172200" y="3240428"/>
            <a:ext cx="5334000" cy="286952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80963562"/>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3038" y="787939"/>
            <a:ext cx="1721796" cy="418291"/>
          </a:xfrm>
        </p:spPr>
        <p:txBody>
          <a:bodyPr>
            <a:normAutofit/>
          </a:bodyPr>
          <a:lstStyle/>
          <a:p>
            <a:r>
              <a:rPr lang="en-US" sz="1800" u="sng" dirty="0" smtClean="0"/>
              <a:t>conclusion</a:t>
            </a:r>
            <a:endParaRPr lang="en-GB" sz="1800" u="sng" dirty="0"/>
          </a:p>
        </p:txBody>
      </p:sp>
      <p:sp>
        <p:nvSpPr>
          <p:cNvPr id="3" name="Text Placeholder 2"/>
          <p:cNvSpPr>
            <a:spLocks noGrp="1"/>
          </p:cNvSpPr>
          <p:nvPr>
            <p:ph type="body" idx="1"/>
          </p:nvPr>
        </p:nvSpPr>
        <p:spPr>
          <a:xfrm>
            <a:off x="850899" y="1206230"/>
            <a:ext cx="9081041" cy="4893013"/>
          </a:xfrm>
        </p:spPr>
        <p:txBody>
          <a:bodyPr>
            <a:noAutofit/>
          </a:bodyPr>
          <a:lstStyle/>
          <a:p>
            <a:pPr algn="l"/>
            <a:r>
              <a:rPr lang="en-US" sz="1400" b="1" dirty="0" smtClean="0"/>
              <a:t>Final recommendation for the film making company:</a:t>
            </a:r>
          </a:p>
          <a:p>
            <a:pPr algn="l"/>
            <a:r>
              <a:rPr lang="en-US" sz="1100" dirty="0" smtClean="0"/>
              <a:t>1. Genres</a:t>
            </a:r>
          </a:p>
          <a:p>
            <a:pPr marL="171450" indent="-171450" algn="l">
              <a:buFont typeface="Wingdings" panose="05000000000000000000" pitchFamily="2" charset="2"/>
              <a:buChar char="ü"/>
            </a:pPr>
            <a:r>
              <a:rPr lang="en-US" sz="1100" dirty="0" smtClean="0"/>
              <a:t>    Low budget</a:t>
            </a:r>
          </a:p>
          <a:p>
            <a:pPr marL="171450" indent="-171450" algn="l">
              <a:buFont typeface="Wingdings" panose="05000000000000000000" pitchFamily="2" charset="2"/>
              <a:buChar char="ü"/>
            </a:pPr>
            <a:r>
              <a:rPr lang="en-US" sz="1100" dirty="0" smtClean="0"/>
              <a:t>'Fantasy </a:t>
            </a:r>
            <a:r>
              <a:rPr lang="en-US" sz="1100" dirty="0"/>
              <a:t>| Romance | Family</a:t>
            </a:r>
            <a:r>
              <a:rPr lang="en-US" sz="1100" dirty="0" smtClean="0"/>
              <a:t>', then </a:t>
            </a:r>
            <a:r>
              <a:rPr lang="en-US" sz="1100" dirty="0"/>
              <a:t>followed by 'Adventure | Fantasy | Mystery' </a:t>
            </a:r>
          </a:p>
          <a:p>
            <a:pPr marL="171450" indent="-171450" algn="l">
              <a:buFont typeface="Wingdings" panose="05000000000000000000" pitchFamily="2" charset="2"/>
              <a:buChar char="ü"/>
            </a:pPr>
            <a:r>
              <a:rPr lang="en-US" sz="1100" dirty="0"/>
              <a:t>   </a:t>
            </a:r>
            <a:r>
              <a:rPr lang="en-US" sz="1100" dirty="0" smtClean="0"/>
              <a:t>High </a:t>
            </a:r>
            <a:r>
              <a:rPr lang="en-US" sz="1100" dirty="0"/>
              <a:t>budget</a:t>
            </a:r>
          </a:p>
          <a:p>
            <a:pPr algn="l"/>
            <a:r>
              <a:rPr lang="en-US" sz="1100" dirty="0"/>
              <a:t>   </a:t>
            </a:r>
            <a:r>
              <a:rPr lang="en-US" sz="1100" dirty="0" smtClean="0"/>
              <a:t>Fantasy </a:t>
            </a:r>
            <a:r>
              <a:rPr lang="en-US" sz="1100" dirty="0"/>
              <a:t>| Adventure | Animation | Comedy | </a:t>
            </a:r>
            <a:r>
              <a:rPr lang="en-US" sz="1100" dirty="0" smtClean="0"/>
              <a:t>Family‘ genre, Action </a:t>
            </a:r>
            <a:r>
              <a:rPr lang="en-US" sz="1100" dirty="0"/>
              <a:t>| Adventure | Fantasy |Romance |Family</a:t>
            </a:r>
            <a:r>
              <a:rPr lang="en-US" sz="1100" dirty="0" smtClean="0"/>
              <a:t>'</a:t>
            </a:r>
            <a:endParaRPr lang="en-US" sz="1100" dirty="0"/>
          </a:p>
          <a:p>
            <a:pPr marL="171450" indent="-171450" algn="l">
              <a:buFont typeface="Wingdings" panose="05000000000000000000" pitchFamily="2" charset="2"/>
              <a:buChar char="ü"/>
            </a:pPr>
            <a:r>
              <a:rPr lang="en-US" sz="1100" dirty="0" smtClean="0"/>
              <a:t> Rating</a:t>
            </a:r>
            <a:endParaRPr lang="en-US" sz="1100" dirty="0"/>
          </a:p>
          <a:p>
            <a:pPr algn="l"/>
            <a:r>
              <a:rPr lang="en-US" sz="1100" dirty="0" smtClean="0"/>
              <a:t>  </a:t>
            </a:r>
            <a:r>
              <a:rPr lang="en-US" sz="1100" dirty="0"/>
              <a:t>Adventure | Animation |Comedy | Fantasy | Music | Science Fiction |Family | </a:t>
            </a:r>
            <a:r>
              <a:rPr lang="en-US" sz="1100" dirty="0" err="1"/>
              <a:t>Tv</a:t>
            </a:r>
            <a:r>
              <a:rPr lang="en-US" sz="1100" dirty="0"/>
              <a:t> Movie ,</a:t>
            </a:r>
            <a:r>
              <a:rPr lang="en-US" sz="1100" dirty="0" smtClean="0"/>
              <a:t> </a:t>
            </a:r>
            <a:r>
              <a:rPr lang="en-US" sz="1100" dirty="0"/>
              <a:t>Fantasy | Drama |Crime genres</a:t>
            </a:r>
          </a:p>
          <a:p>
            <a:pPr algn="l"/>
            <a:r>
              <a:rPr lang="en-US" sz="1100" b="1" dirty="0" smtClean="0"/>
              <a:t>2</a:t>
            </a:r>
            <a:r>
              <a:rPr lang="en-US" sz="1100" b="1" dirty="0"/>
              <a:t>. </a:t>
            </a:r>
            <a:r>
              <a:rPr lang="en-US" sz="1100" b="1" dirty="0" err="1" smtClean="0"/>
              <a:t>Release_Date</a:t>
            </a:r>
            <a:r>
              <a:rPr lang="en-US" sz="1100" b="1" dirty="0" smtClean="0"/>
              <a:t>(</a:t>
            </a:r>
            <a:r>
              <a:rPr lang="en-US" sz="1100" b="1" dirty="0" err="1" smtClean="0"/>
              <a:t>Release_Month</a:t>
            </a:r>
            <a:r>
              <a:rPr lang="en-US" sz="1100" b="1" dirty="0" smtClean="0"/>
              <a:t>)</a:t>
            </a:r>
            <a:endParaRPr lang="en-US" sz="1100" b="1" dirty="0"/>
          </a:p>
          <a:p>
            <a:pPr marL="171450" indent="-171450" algn="l">
              <a:buFont typeface="Wingdings" panose="05000000000000000000" pitchFamily="2" charset="2"/>
              <a:buChar char="§"/>
            </a:pPr>
            <a:r>
              <a:rPr lang="en-US" sz="1100" dirty="0"/>
              <a:t>   </a:t>
            </a:r>
            <a:r>
              <a:rPr lang="en-US" sz="1100" dirty="0" smtClean="0"/>
              <a:t>June </a:t>
            </a:r>
            <a:r>
              <a:rPr lang="en-US" sz="1100" dirty="0"/>
              <a:t>then May because they are the most profitable months </a:t>
            </a:r>
          </a:p>
          <a:p>
            <a:pPr algn="l"/>
            <a:r>
              <a:rPr lang="en-US" sz="1100" b="1" dirty="0" smtClean="0"/>
              <a:t>3</a:t>
            </a:r>
            <a:r>
              <a:rPr lang="en-US" sz="1100" b="1" dirty="0"/>
              <a:t>. </a:t>
            </a:r>
            <a:r>
              <a:rPr lang="en-US" sz="1100" b="1" dirty="0" smtClean="0"/>
              <a:t>Runtime</a:t>
            </a:r>
            <a:endParaRPr lang="en-US" sz="1100" b="1" dirty="0"/>
          </a:p>
          <a:p>
            <a:pPr marL="171450" indent="-171450" algn="l">
              <a:buFont typeface="Wingdings" panose="05000000000000000000" pitchFamily="2" charset="2"/>
              <a:buChar char="§"/>
            </a:pPr>
            <a:r>
              <a:rPr lang="en-US" sz="1100" dirty="0" smtClean="0"/>
              <a:t>140-160 minutes. which </a:t>
            </a:r>
            <a:r>
              <a:rPr lang="en-US" sz="1100" dirty="0"/>
              <a:t>is 2hrs 20minutes</a:t>
            </a:r>
          </a:p>
          <a:p>
            <a:pPr algn="l"/>
            <a:r>
              <a:rPr lang="en-US" sz="1100" b="1" dirty="0" smtClean="0"/>
              <a:t>4</a:t>
            </a:r>
            <a:r>
              <a:rPr lang="en-US" sz="1100" b="1" dirty="0"/>
              <a:t>. </a:t>
            </a:r>
            <a:r>
              <a:rPr lang="en-US" sz="1100" b="1" dirty="0" smtClean="0"/>
              <a:t>Production Companies to partner with</a:t>
            </a:r>
          </a:p>
          <a:p>
            <a:pPr marL="171450" indent="-171450" algn="l">
              <a:buFont typeface="Wingdings" panose="05000000000000000000" pitchFamily="2" charset="2"/>
              <a:buChar char="§"/>
            </a:pPr>
            <a:r>
              <a:rPr lang="en-US" sz="1100" dirty="0" smtClean="0"/>
              <a:t>   </a:t>
            </a:r>
            <a:r>
              <a:rPr lang="en-US" sz="1100" dirty="0"/>
              <a:t>Dune Entertainment | </a:t>
            </a:r>
            <a:r>
              <a:rPr lang="en-US" sz="1100" dirty="0" err="1"/>
              <a:t>Lightstorm</a:t>
            </a:r>
            <a:r>
              <a:rPr lang="en-US" sz="1100" dirty="0"/>
              <a:t> Entertainment | 20th </a:t>
            </a:r>
            <a:r>
              <a:rPr lang="en-US" sz="1100" dirty="0" err="1" smtClean="0"/>
              <a:t>Centuary</a:t>
            </a:r>
            <a:r>
              <a:rPr lang="en-US" sz="1100" dirty="0" smtClean="0"/>
              <a:t>  </a:t>
            </a:r>
            <a:r>
              <a:rPr lang="en-US" sz="1100" dirty="0"/>
              <a:t>Fox | Ingenious Media </a:t>
            </a:r>
          </a:p>
          <a:p>
            <a:pPr algn="l"/>
            <a:r>
              <a:rPr lang="en-US" sz="1100" b="1" dirty="0" smtClean="0"/>
              <a:t>5</a:t>
            </a:r>
            <a:r>
              <a:rPr lang="en-US" sz="1100" b="1" dirty="0"/>
              <a:t>. </a:t>
            </a:r>
            <a:r>
              <a:rPr lang="en-US" sz="1100" b="1" dirty="0" smtClean="0"/>
              <a:t>Original Language</a:t>
            </a:r>
            <a:endParaRPr lang="en-GB" sz="1100" b="1" dirty="0" smtClean="0"/>
          </a:p>
          <a:p>
            <a:pPr marL="171450" indent="-171450" algn="l">
              <a:buFont typeface="Wingdings" panose="05000000000000000000" pitchFamily="2" charset="2"/>
              <a:buChar char="§"/>
            </a:pPr>
            <a:r>
              <a:rPr lang="en-US" sz="1100" dirty="0" smtClean="0"/>
              <a:t>English</a:t>
            </a:r>
            <a:endParaRPr lang="en-US" sz="11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040975942"/>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420238"/>
            <a:ext cx="1264596" cy="389108"/>
          </a:xfrm>
        </p:spPr>
        <p:txBody>
          <a:bodyPr>
            <a:normAutofit/>
          </a:bodyPr>
          <a:lstStyle/>
          <a:p>
            <a:r>
              <a:rPr lang="en-US" sz="1800" u="sng" dirty="0" smtClean="0"/>
              <a:t>NEXT STEP</a:t>
            </a:r>
            <a:endParaRPr lang="en-GB" sz="1800" u="sng" dirty="0"/>
          </a:p>
        </p:txBody>
      </p:sp>
      <p:sp>
        <p:nvSpPr>
          <p:cNvPr id="3" name="Text Placeholder 2"/>
          <p:cNvSpPr>
            <a:spLocks noGrp="1"/>
          </p:cNvSpPr>
          <p:nvPr>
            <p:ph type="body" idx="1"/>
          </p:nvPr>
        </p:nvSpPr>
        <p:spPr>
          <a:xfrm>
            <a:off x="685800" y="2178996"/>
            <a:ext cx="10833189" cy="2379494"/>
          </a:xfrm>
        </p:spPr>
        <p:txBody>
          <a:bodyPr>
            <a:normAutofit fontScale="77500" lnSpcReduction="20000"/>
          </a:bodyPr>
          <a:lstStyle/>
          <a:p>
            <a:pPr algn="l"/>
            <a:endParaRPr lang="en-US" dirty="0"/>
          </a:p>
          <a:p>
            <a:pPr algn="l"/>
            <a:r>
              <a:rPr lang="en-US" dirty="0"/>
              <a:t>Further analyses could yield additional insights to further improve operations at the film making company:</a:t>
            </a:r>
          </a:p>
          <a:p>
            <a:pPr marL="342900" indent="-342900" algn="l">
              <a:buFont typeface="Wingdings" panose="05000000000000000000" pitchFamily="2" charset="2"/>
              <a:buChar char="ü"/>
            </a:pPr>
            <a:r>
              <a:rPr lang="en-US" dirty="0" smtClean="0"/>
              <a:t>Priority </a:t>
            </a:r>
            <a:r>
              <a:rPr lang="en-US" dirty="0"/>
              <a:t>on this analysis is based on relationship among the  Top_10 genres, Ratings, Best Month</a:t>
            </a:r>
            <a:r>
              <a:rPr lang="en-US" dirty="0" smtClean="0"/>
              <a:t>, Runtime </a:t>
            </a:r>
            <a:r>
              <a:rPr lang="en-US" dirty="0"/>
              <a:t>and Production   Companies.</a:t>
            </a:r>
          </a:p>
          <a:p>
            <a:pPr marL="342900" indent="-342900" algn="l">
              <a:buFont typeface="Wingdings" panose="05000000000000000000" pitchFamily="2" charset="2"/>
              <a:buChar char="ü"/>
            </a:pPr>
            <a:r>
              <a:rPr lang="en-US" dirty="0" smtClean="0"/>
              <a:t>Conduct </a:t>
            </a:r>
            <a:r>
              <a:rPr lang="en-US" dirty="0"/>
              <a:t>analysis on a related dataset to find other </a:t>
            </a:r>
            <a:r>
              <a:rPr lang="en-US" dirty="0" smtClean="0"/>
              <a:t>recommendations </a:t>
            </a:r>
            <a:r>
              <a:rPr lang="en-US" dirty="0"/>
              <a:t>for the film making to improve analysis of the company</a:t>
            </a:r>
          </a:p>
          <a:p>
            <a:pPr marL="342900" indent="-342900" algn="l">
              <a:buFont typeface="Wingdings" panose="05000000000000000000" pitchFamily="2" charset="2"/>
              <a:buChar char="ü"/>
            </a:pPr>
            <a:r>
              <a:rPr lang="en-US" dirty="0" smtClean="0"/>
              <a:t>Marketing </a:t>
            </a:r>
            <a:r>
              <a:rPr lang="en-US" dirty="0"/>
              <a:t>plays a big part in movie </a:t>
            </a:r>
            <a:r>
              <a:rPr lang="en-US" dirty="0" smtClean="0"/>
              <a:t>success. Examining </a:t>
            </a:r>
            <a:r>
              <a:rPr lang="en-US" dirty="0"/>
              <a:t>this data could give insights on how audiences respond to different       marketing techniques when promoting a movie.</a:t>
            </a:r>
          </a:p>
          <a:p>
            <a:pPr algn="l"/>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810470930"/>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2928" y="2967335"/>
            <a:ext cx="7577846" cy="1569660"/>
          </a:xfrm>
          <a:prstGeom prst="rect">
            <a:avLst/>
          </a:prstGeom>
          <a:noFill/>
        </p:spPr>
        <p:txBody>
          <a:bodyPr wrap="square" lIns="91440" tIns="45720" rIns="91440" bIns="45720">
            <a:spAutoFit/>
          </a:bodyPr>
          <a:lstStyle/>
          <a:p>
            <a:pPr algn="ctr"/>
            <a:r>
              <a:rPr lang="en-US" sz="9600" b="1"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a:t>
            </a:r>
            <a:endParaRPr lang="en-US" sz="96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149340150"/>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3507" y="734519"/>
            <a:ext cx="1488331" cy="554636"/>
          </a:xfrm>
        </p:spPr>
        <p:txBody>
          <a:bodyPr>
            <a:normAutofit fontScale="90000"/>
          </a:bodyPr>
          <a:lstStyle/>
          <a:p>
            <a:r>
              <a:rPr lang="en-US" sz="2800" u="sng" dirty="0" smtClean="0"/>
              <a:t>Outline</a:t>
            </a:r>
            <a:endParaRPr lang="en-GB" sz="2800" u="sng" dirty="0"/>
          </a:p>
        </p:txBody>
      </p:sp>
      <p:sp>
        <p:nvSpPr>
          <p:cNvPr id="3" name="Text Placeholder 2"/>
          <p:cNvSpPr>
            <a:spLocks noGrp="1"/>
          </p:cNvSpPr>
          <p:nvPr>
            <p:ph type="body" idx="1"/>
          </p:nvPr>
        </p:nvSpPr>
        <p:spPr>
          <a:xfrm>
            <a:off x="1229193" y="1633929"/>
            <a:ext cx="2728210" cy="2413416"/>
          </a:xfrm>
        </p:spPr>
        <p:txBody>
          <a:bodyPr>
            <a:normAutofit fontScale="70000" lnSpcReduction="20000"/>
          </a:bodyPr>
          <a:lstStyle/>
          <a:p>
            <a:pPr algn="l"/>
            <a:r>
              <a:rPr lang="en-US" dirty="0" smtClean="0"/>
              <a:t>1.Summary</a:t>
            </a:r>
          </a:p>
          <a:p>
            <a:pPr algn="l"/>
            <a:r>
              <a:rPr lang="en-US" dirty="0" smtClean="0"/>
              <a:t>2.Business Problem</a:t>
            </a:r>
          </a:p>
          <a:p>
            <a:pPr algn="l"/>
            <a:r>
              <a:rPr lang="en-US" dirty="0" smtClean="0"/>
              <a:t>3.Goals</a:t>
            </a:r>
          </a:p>
          <a:p>
            <a:pPr algn="l"/>
            <a:r>
              <a:rPr lang="en-US" dirty="0"/>
              <a:t>4</a:t>
            </a:r>
            <a:r>
              <a:rPr lang="en-US" dirty="0" smtClean="0"/>
              <a:t>.Data</a:t>
            </a:r>
          </a:p>
          <a:p>
            <a:pPr algn="l"/>
            <a:r>
              <a:rPr lang="en-US" dirty="0"/>
              <a:t>5</a:t>
            </a:r>
            <a:r>
              <a:rPr lang="en-US" dirty="0" smtClean="0"/>
              <a:t>.Methods</a:t>
            </a:r>
          </a:p>
          <a:p>
            <a:pPr algn="l"/>
            <a:r>
              <a:rPr lang="en-US" dirty="0"/>
              <a:t>6</a:t>
            </a:r>
            <a:r>
              <a:rPr lang="en-US" dirty="0" smtClean="0"/>
              <a:t>.Results</a:t>
            </a:r>
          </a:p>
          <a:p>
            <a:pPr algn="l"/>
            <a:r>
              <a:rPr lang="en-US" dirty="0" smtClean="0"/>
              <a:t>7.Conclusions</a:t>
            </a:r>
          </a:p>
          <a:p>
            <a:pPr algn="l"/>
            <a:r>
              <a:rPr lang="en-US" dirty="0" smtClean="0"/>
              <a:t>8.Next Steps</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45054987"/>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6503" y="1517514"/>
            <a:ext cx="1439693" cy="437745"/>
          </a:xfrm>
        </p:spPr>
        <p:txBody>
          <a:bodyPr>
            <a:normAutofit/>
          </a:bodyPr>
          <a:lstStyle/>
          <a:p>
            <a:r>
              <a:rPr lang="en-US" sz="2000" u="sng" dirty="0" err="1" smtClean="0"/>
              <a:t>SuMMARY</a:t>
            </a:r>
            <a:endParaRPr lang="en-GB" sz="2000" u="sng" dirty="0"/>
          </a:p>
        </p:txBody>
      </p:sp>
      <p:sp>
        <p:nvSpPr>
          <p:cNvPr id="3" name="Text Placeholder 2"/>
          <p:cNvSpPr>
            <a:spLocks noGrp="1"/>
          </p:cNvSpPr>
          <p:nvPr>
            <p:ph type="body" idx="1"/>
          </p:nvPr>
        </p:nvSpPr>
        <p:spPr>
          <a:xfrm>
            <a:off x="1102288" y="2081719"/>
            <a:ext cx="10490200" cy="1964987"/>
          </a:xfrm>
        </p:spPr>
        <p:txBody>
          <a:bodyPr>
            <a:normAutofit/>
          </a:bodyPr>
          <a:lstStyle/>
          <a:p>
            <a:pPr lvl="0" algn="l"/>
            <a:r>
              <a:rPr lang="en-US" sz="1600" dirty="0">
                <a:solidFill>
                  <a:prstClr val="white">
                    <a:tint val="75000"/>
                  </a:prstClr>
                </a:solidFill>
              </a:rPr>
              <a:t>This analysis is for a film making company that wants to emerge best at the box office. This analysis will help this company to know what features of the TMDB database to put in consideration in order to be more profitable. This analysis will focus on Genres, </a:t>
            </a:r>
            <a:r>
              <a:rPr lang="en-US" sz="1600" dirty="0" err="1">
                <a:solidFill>
                  <a:prstClr val="white">
                    <a:tint val="75000"/>
                  </a:prstClr>
                </a:solidFill>
              </a:rPr>
              <a:t>ReleaseDate</a:t>
            </a:r>
            <a:r>
              <a:rPr lang="en-US" sz="1600" dirty="0">
                <a:solidFill>
                  <a:prstClr val="white">
                    <a:tint val="75000"/>
                  </a:prstClr>
                </a:solidFill>
              </a:rPr>
              <a:t>, Revenue, Budget, </a:t>
            </a:r>
            <a:r>
              <a:rPr lang="en-US" sz="1600" dirty="0" err="1">
                <a:solidFill>
                  <a:prstClr val="white">
                    <a:tint val="75000"/>
                  </a:prstClr>
                </a:solidFill>
              </a:rPr>
              <a:t>ProductionCompanies</a:t>
            </a:r>
            <a:r>
              <a:rPr lang="en-US" sz="1600" dirty="0">
                <a:solidFill>
                  <a:prstClr val="white">
                    <a:tint val="75000"/>
                  </a:prstClr>
                </a:solidFill>
              </a:rPr>
              <a:t>, Runtime columns.</a:t>
            </a:r>
          </a:p>
          <a:p>
            <a:pPr lvl="0"/>
            <a:r>
              <a:rPr lang="en-US" sz="1600" dirty="0">
                <a:solidFill>
                  <a:prstClr val="white">
                    <a:tint val="75000"/>
                  </a:prstClr>
                </a:solidFill>
              </a:rPr>
              <a:t> I</a:t>
            </a:r>
            <a:endParaRPr lang="en-GB" sz="1600" dirty="0">
              <a:solidFill>
                <a:prstClr val="white">
                  <a:tint val="75000"/>
                </a:prstClr>
              </a:solidFill>
            </a:endParaRPr>
          </a:p>
          <a:p>
            <a:endParaRPr lang="en-GB" sz="16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027996333"/>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574" y="1371600"/>
            <a:ext cx="2354094" cy="487180"/>
          </a:xfrm>
        </p:spPr>
        <p:txBody>
          <a:bodyPr>
            <a:normAutofit/>
          </a:bodyPr>
          <a:lstStyle/>
          <a:p>
            <a:r>
              <a:rPr lang="en-US" sz="1800" u="sng" dirty="0" smtClean="0"/>
              <a:t>Business PROBLEM</a:t>
            </a:r>
            <a:endParaRPr lang="en-GB" sz="1800" u="sng" dirty="0"/>
          </a:p>
        </p:txBody>
      </p:sp>
      <p:sp>
        <p:nvSpPr>
          <p:cNvPr id="3" name="Text Placeholder 2"/>
          <p:cNvSpPr>
            <a:spLocks noGrp="1"/>
          </p:cNvSpPr>
          <p:nvPr>
            <p:ph type="body" idx="1"/>
          </p:nvPr>
        </p:nvSpPr>
        <p:spPr>
          <a:xfrm>
            <a:off x="924128" y="1984442"/>
            <a:ext cx="10181978" cy="1857984"/>
          </a:xfrm>
        </p:spPr>
        <p:txBody>
          <a:bodyPr>
            <a:normAutofit/>
          </a:bodyPr>
          <a:lstStyle/>
          <a:p>
            <a:pPr algn="l"/>
            <a:r>
              <a:rPr lang="en-US" sz="1600" dirty="0">
                <a:solidFill>
                  <a:schemeClr val="tx1">
                    <a:lumMod val="95000"/>
                  </a:schemeClr>
                </a:solidFill>
                <a:latin typeface="Consolas" panose="020B0609020204030204" pitchFamily="49" charset="0"/>
              </a:rPr>
              <a:t>1.A film making company has not been performing well  at the box office. The company needs guidance on how to improve on their performance in order to emerge best at the box office.</a:t>
            </a:r>
          </a:p>
          <a:p>
            <a:r>
              <a:rPr lang="en-US" sz="1600" dirty="0">
                <a:solidFill>
                  <a:schemeClr val="tx1">
                    <a:lumMod val="95000"/>
                  </a:schemeClr>
                </a:solidFill>
                <a:latin typeface="Consolas" panose="020B0609020204030204" pitchFamily="49" charset="0"/>
              </a:rPr>
              <a:t>2.Indentify factors of success of the industry</a:t>
            </a:r>
          </a:p>
          <a:p>
            <a:pPr marL="342900" indent="-342900">
              <a:buFontTx/>
              <a:buChar char="-"/>
            </a:pPr>
            <a:endParaRPr lang="en-US" dirty="0">
              <a:solidFill>
                <a:schemeClr val="tx1">
                  <a:lumMod val="65000"/>
                </a:schemeClr>
              </a:solidFill>
              <a:latin typeface="Consolas" panose="020B0609020204030204" pitchFamily="49" charset="0"/>
            </a:endParaRPr>
          </a:p>
          <a:p>
            <a:pPr algn="l"/>
            <a:endParaRPr lang="en-US" dirty="0" smtClean="0">
              <a:solidFill>
                <a:schemeClr val="tx1">
                  <a:lumMod val="95000"/>
                </a:schemeClr>
              </a:solidFill>
              <a:latin typeface="Consolas" panose="020B0609020204030204" pitchFamily="49" charset="0"/>
            </a:endParaRPr>
          </a:p>
          <a:p>
            <a:pPr marL="342900" indent="-342900">
              <a:buFontTx/>
              <a:buChar char="-"/>
            </a:pPr>
            <a:endParaRPr lang="en-US" dirty="0">
              <a:solidFill>
                <a:schemeClr val="tx1">
                  <a:lumMod val="65000"/>
                </a:schemeClr>
              </a:solidFill>
              <a:latin typeface="Consolas" panose="020B0609020204030204" pitchFamily="49" charset="0"/>
            </a:endParaRPr>
          </a:p>
          <a:p>
            <a:pPr marL="342900" indent="-342900">
              <a:buFontTx/>
              <a:buChar char="-"/>
            </a:pPr>
            <a:endParaRPr lang="en-US" dirty="0">
              <a:solidFill>
                <a:schemeClr val="tx1">
                  <a:lumMod val="65000"/>
                </a:schemeClr>
              </a:solidFill>
              <a:latin typeface="Consolas" panose="020B0609020204030204" pitchFamily="49" charset="0"/>
            </a:endParaRPr>
          </a:p>
          <a:p>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173005942"/>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681" y="1060315"/>
            <a:ext cx="1099225" cy="408721"/>
          </a:xfrm>
        </p:spPr>
        <p:txBody>
          <a:bodyPr>
            <a:normAutofit/>
          </a:bodyPr>
          <a:lstStyle/>
          <a:p>
            <a:r>
              <a:rPr lang="en-US" sz="2000" u="sng" dirty="0" err="1" smtClean="0"/>
              <a:t>GoalS</a:t>
            </a:r>
            <a:endParaRPr lang="en-GB" sz="2000" u="sng" dirty="0"/>
          </a:p>
        </p:txBody>
      </p:sp>
      <p:sp>
        <p:nvSpPr>
          <p:cNvPr id="3" name="Text Placeholder 2"/>
          <p:cNvSpPr>
            <a:spLocks noGrp="1"/>
          </p:cNvSpPr>
          <p:nvPr>
            <p:ph type="body" idx="1"/>
          </p:nvPr>
        </p:nvSpPr>
        <p:spPr>
          <a:xfrm>
            <a:off x="1024467" y="1768840"/>
            <a:ext cx="10490200" cy="1034321"/>
          </a:xfrm>
        </p:spPr>
        <p:txBody>
          <a:bodyPr>
            <a:normAutofit/>
          </a:bodyPr>
          <a:lstStyle/>
          <a:p>
            <a:pPr marL="342900" indent="-342900" algn="l">
              <a:buFont typeface="Wingdings" panose="05000000000000000000" pitchFamily="2" charset="2"/>
              <a:buChar char="ü"/>
            </a:pPr>
            <a:r>
              <a:rPr lang="en-US" sz="1600" dirty="0" smtClean="0"/>
              <a:t>Develop a strategic, to emerge best at the box office</a:t>
            </a:r>
          </a:p>
          <a:p>
            <a:pPr marL="342900" indent="-342900" algn="l">
              <a:buFont typeface="Wingdings" panose="05000000000000000000" pitchFamily="2" charset="2"/>
              <a:buChar char="ü"/>
            </a:pPr>
            <a:r>
              <a:rPr lang="en-US" sz="1600" dirty="0" smtClean="0"/>
              <a:t>Create an optimal business strategy to be successful</a:t>
            </a:r>
            <a:endParaRPr lang="en-GB" sz="16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276760915"/>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809469"/>
            <a:ext cx="826850" cy="434715"/>
          </a:xfrm>
        </p:spPr>
        <p:txBody>
          <a:bodyPr>
            <a:normAutofit fontScale="90000"/>
          </a:bodyPr>
          <a:lstStyle/>
          <a:p>
            <a:r>
              <a:rPr lang="en-US" sz="2000" u="sng" dirty="0" smtClean="0"/>
              <a:t>Data</a:t>
            </a:r>
            <a:endParaRPr lang="en-GB" sz="2000" u="sng" dirty="0"/>
          </a:p>
        </p:txBody>
      </p:sp>
      <p:sp>
        <p:nvSpPr>
          <p:cNvPr id="3" name="Text Placeholder 2"/>
          <p:cNvSpPr>
            <a:spLocks noGrp="1"/>
          </p:cNvSpPr>
          <p:nvPr>
            <p:ph type="body" idx="1"/>
          </p:nvPr>
        </p:nvSpPr>
        <p:spPr>
          <a:xfrm>
            <a:off x="374754" y="1573967"/>
            <a:ext cx="10313233" cy="1648919"/>
          </a:xfrm>
        </p:spPr>
        <p:txBody>
          <a:bodyPr>
            <a:normAutofit/>
          </a:bodyPr>
          <a:lstStyle/>
          <a:p>
            <a:pPr algn="l"/>
            <a:r>
              <a:rPr lang="en-US" sz="1700" dirty="0" smtClean="0"/>
              <a:t>I will use the following dataset:</a:t>
            </a:r>
          </a:p>
          <a:p>
            <a:pPr algn="l"/>
            <a:r>
              <a:rPr lang="en-US" sz="1700" dirty="0" smtClean="0"/>
              <a:t>TMDB_7000_Top_Rated_Movies</a:t>
            </a:r>
            <a:r>
              <a:rPr lang="en-GB" sz="1700" dirty="0" smtClean="0"/>
              <a:t> dataset</a:t>
            </a:r>
          </a:p>
          <a:p>
            <a:pPr algn="l"/>
            <a:r>
              <a:rPr lang="en-US" sz="1700" dirty="0" smtClean="0"/>
              <a:t>TMDB_10000_Popular_Movies dataset</a:t>
            </a:r>
          </a:p>
          <a:p>
            <a:pPr algn="l"/>
            <a:r>
              <a:rPr lang="en-US" sz="1700" dirty="0" smtClean="0"/>
              <a:t>[Link here](</a:t>
            </a:r>
            <a:r>
              <a:rPr lang="en-GB" sz="1700" u="sng" dirty="0" smtClean="0"/>
              <a:t>https</a:t>
            </a:r>
            <a:r>
              <a:rPr lang="en-GB" sz="1700" u="sng" dirty="0"/>
              <a:t>://</a:t>
            </a:r>
            <a:r>
              <a:rPr lang="en-GB" sz="1700" u="sng" dirty="0" smtClean="0"/>
              <a:t>www.kaggle.com/datasets/ritayandhara/tmdb-dataset</a:t>
            </a:r>
            <a:r>
              <a:rPr lang="en-GB" u="sng" dirty="0" smtClean="0"/>
              <a:t>)</a:t>
            </a:r>
            <a:endParaRPr lang="en-GB" dirty="0"/>
          </a:p>
          <a:p>
            <a:pPr algn="l"/>
            <a:endParaRPr lang="en-US" dirty="0" smtClean="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288021720"/>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467" y="1352145"/>
            <a:ext cx="1271262" cy="431685"/>
          </a:xfrm>
        </p:spPr>
        <p:txBody>
          <a:bodyPr>
            <a:normAutofit/>
          </a:bodyPr>
          <a:lstStyle/>
          <a:p>
            <a:r>
              <a:rPr lang="en-US" sz="1800" u="sng" dirty="0" smtClean="0"/>
              <a:t>Methods</a:t>
            </a:r>
            <a:endParaRPr lang="en-GB" sz="1800" u="sng" dirty="0"/>
          </a:p>
        </p:txBody>
      </p:sp>
      <p:sp>
        <p:nvSpPr>
          <p:cNvPr id="3" name="Text Placeholder 2"/>
          <p:cNvSpPr>
            <a:spLocks noGrp="1"/>
          </p:cNvSpPr>
          <p:nvPr>
            <p:ph type="body" idx="1"/>
          </p:nvPr>
        </p:nvSpPr>
        <p:spPr>
          <a:xfrm>
            <a:off x="1024467" y="2038662"/>
            <a:ext cx="10490200" cy="3942413"/>
          </a:xfrm>
        </p:spPr>
        <p:txBody>
          <a:bodyPr>
            <a:normAutofit fontScale="32500" lnSpcReduction="20000"/>
          </a:bodyPr>
          <a:lstStyle/>
          <a:p>
            <a:pPr algn="l"/>
            <a:r>
              <a:rPr lang="en-US" sz="4000" u="sng" dirty="0" smtClean="0"/>
              <a:t>Data Preparation</a:t>
            </a:r>
          </a:p>
          <a:p>
            <a:pPr algn="l"/>
            <a:r>
              <a:rPr lang="en-US" sz="4000" dirty="0" smtClean="0"/>
              <a:t>I familiarized myself with the datasets and got two know what columns I was working with in order to decide how to join the two datasets. I cleaned the datasets by :</a:t>
            </a:r>
          </a:p>
          <a:p>
            <a:pPr marL="342900" indent="-342900" algn="l">
              <a:buFont typeface="Wingdings" panose="05000000000000000000" pitchFamily="2" charset="2"/>
              <a:buChar char="ü"/>
            </a:pPr>
            <a:r>
              <a:rPr lang="en-US" sz="4000" dirty="0" smtClean="0"/>
              <a:t>Renaming column names</a:t>
            </a:r>
          </a:p>
          <a:p>
            <a:pPr marL="342900" indent="-342900" algn="l">
              <a:buFont typeface="Wingdings" panose="05000000000000000000" pitchFamily="2" charset="2"/>
              <a:buChar char="ü"/>
            </a:pPr>
            <a:r>
              <a:rPr lang="en-US" sz="4000" dirty="0" smtClean="0"/>
              <a:t>Checking for duplicates and removing them</a:t>
            </a:r>
          </a:p>
          <a:p>
            <a:pPr marL="342900" indent="-342900" algn="l">
              <a:buFont typeface="Wingdings" panose="05000000000000000000" pitchFamily="2" charset="2"/>
              <a:buChar char="ü"/>
            </a:pPr>
            <a:r>
              <a:rPr lang="en-US" sz="4000" dirty="0" smtClean="0"/>
              <a:t>Dropping the rows with null values</a:t>
            </a:r>
          </a:p>
          <a:p>
            <a:pPr marL="342900" indent="-342900" algn="l">
              <a:buFont typeface="Wingdings" panose="05000000000000000000" pitchFamily="2" charset="2"/>
              <a:buChar char="ü"/>
            </a:pPr>
            <a:r>
              <a:rPr lang="en-US" sz="4000" dirty="0" smtClean="0"/>
              <a:t>Changing the datatypes of columns into their correct datatypes</a:t>
            </a:r>
          </a:p>
          <a:p>
            <a:pPr algn="l"/>
            <a:r>
              <a:rPr lang="en-US" sz="4000" u="sng" dirty="0" smtClean="0"/>
              <a:t>Visualization and Analysis</a:t>
            </a:r>
          </a:p>
          <a:p>
            <a:pPr marL="342900" indent="-342900" algn="l">
              <a:buFont typeface="Wingdings" panose="05000000000000000000" pitchFamily="2" charset="2"/>
              <a:buChar char="ü"/>
            </a:pPr>
            <a:r>
              <a:rPr lang="en-US" sz="4000" dirty="0" err="1" smtClean="0"/>
              <a:t>Bargraph</a:t>
            </a:r>
            <a:r>
              <a:rPr lang="en-US" sz="4000" dirty="0" smtClean="0"/>
              <a:t>, Scatterplots, </a:t>
            </a:r>
            <a:r>
              <a:rPr lang="en-US" sz="4000" dirty="0" err="1" smtClean="0"/>
              <a:t>Heatmap</a:t>
            </a:r>
            <a:r>
              <a:rPr lang="en-US" sz="4000" dirty="0" smtClean="0"/>
              <a:t>, </a:t>
            </a:r>
            <a:r>
              <a:rPr lang="en-US" sz="4000" dirty="0" err="1" smtClean="0"/>
              <a:t>Lineplot</a:t>
            </a:r>
            <a:r>
              <a:rPr lang="en-US" sz="4000" dirty="0" smtClean="0"/>
              <a:t>, </a:t>
            </a:r>
            <a:r>
              <a:rPr lang="en-US" sz="4000" dirty="0" err="1"/>
              <a:t>c</a:t>
            </a:r>
            <a:r>
              <a:rPr lang="en-US" sz="4000" dirty="0" err="1" smtClean="0"/>
              <a:t>ountplot</a:t>
            </a:r>
            <a:r>
              <a:rPr lang="en-US" sz="4000" dirty="0" smtClean="0"/>
              <a:t>, </a:t>
            </a:r>
            <a:r>
              <a:rPr lang="en-US" sz="4000" dirty="0" err="1" smtClean="0"/>
              <a:t>PIeChart</a:t>
            </a:r>
            <a:endParaRPr lang="en-US" sz="4000" dirty="0" smtClean="0"/>
          </a:p>
          <a:p>
            <a:pPr algn="l"/>
            <a:endParaRPr lang="en-US" sz="4000" dirty="0" smtClean="0"/>
          </a:p>
          <a:p>
            <a:pPr marL="342900" indent="-342900" algn="l">
              <a:buFont typeface="Wingdings" panose="05000000000000000000" pitchFamily="2" charset="2"/>
              <a:buChar char="ü"/>
            </a:pPr>
            <a:endParaRPr lang="en-US" sz="2100" dirty="0" smtClean="0"/>
          </a:p>
          <a:p>
            <a:pPr algn="l"/>
            <a:endParaRPr lang="en-US" sz="2100" u="sng" dirty="0" smtClean="0"/>
          </a:p>
          <a:p>
            <a:pPr algn="l"/>
            <a:endParaRPr lang="en-US" dirty="0" smtClean="0"/>
          </a:p>
          <a:p>
            <a:pPr algn="l"/>
            <a:endParaRPr lang="en-US" dirty="0" smtClean="0"/>
          </a:p>
          <a:p>
            <a:pPr algn="l"/>
            <a:endParaRPr lang="en-US" dirty="0" smtClean="0"/>
          </a:p>
          <a:p>
            <a:r>
              <a:rPr lang="en-US" dirty="0" smtClean="0"/>
              <a:t>  </a:t>
            </a:r>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50433973"/>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763" y="1011676"/>
            <a:ext cx="1138135" cy="322449"/>
          </a:xfrm>
        </p:spPr>
        <p:txBody>
          <a:bodyPr>
            <a:normAutofit fontScale="90000"/>
          </a:bodyPr>
          <a:lstStyle/>
          <a:p>
            <a:r>
              <a:rPr lang="en-US" sz="2000" u="sng" dirty="0" smtClean="0"/>
              <a:t>Genres</a:t>
            </a:r>
            <a:endParaRPr lang="en-GB" sz="2000" u="sng" dirty="0"/>
          </a:p>
        </p:txBody>
      </p:sp>
      <p:sp>
        <p:nvSpPr>
          <p:cNvPr id="3" name="Text Placeholder 2"/>
          <p:cNvSpPr>
            <a:spLocks noGrp="1"/>
          </p:cNvSpPr>
          <p:nvPr>
            <p:ph type="body" idx="1"/>
          </p:nvPr>
        </p:nvSpPr>
        <p:spPr>
          <a:xfrm>
            <a:off x="685800" y="1618939"/>
            <a:ext cx="10736705" cy="2188564"/>
          </a:xfrm>
        </p:spPr>
        <p:txBody>
          <a:bodyPr>
            <a:normAutofit/>
          </a:bodyPr>
          <a:lstStyle/>
          <a:p>
            <a:pPr marL="342900" indent="-342900" algn="l">
              <a:buFont typeface="Wingdings" panose="05000000000000000000" pitchFamily="2" charset="2"/>
              <a:buChar char="ü"/>
            </a:pPr>
            <a:r>
              <a:rPr lang="en-US" sz="1600" dirty="0" smtClean="0"/>
              <a:t>The most profitable Genre</a:t>
            </a:r>
            <a:endParaRPr lang="en-GB" sz="1600" dirty="0" smtClean="0"/>
          </a:p>
          <a:p>
            <a:pPr marL="342900" indent="-342900" algn="l">
              <a:buFont typeface="Courier New" panose="02070309020205020404" pitchFamily="49" charset="0"/>
              <a:buChar char="o"/>
            </a:pPr>
            <a:r>
              <a:rPr lang="en-US" sz="1600" dirty="0" smtClean="0"/>
              <a:t>High budget</a:t>
            </a:r>
          </a:p>
          <a:p>
            <a:pPr marL="342900" indent="-342900" algn="l">
              <a:buFont typeface="Courier New" panose="02070309020205020404" pitchFamily="49" charset="0"/>
              <a:buChar char="o"/>
            </a:pPr>
            <a:r>
              <a:rPr lang="en-US" sz="1600" dirty="0" smtClean="0"/>
              <a:t>Low budget</a:t>
            </a:r>
          </a:p>
          <a:p>
            <a:pPr marL="342900" indent="-342900" algn="l">
              <a:buFont typeface="Wingdings" panose="05000000000000000000" pitchFamily="2" charset="2"/>
              <a:buChar char="ü"/>
            </a:pPr>
            <a:r>
              <a:rPr lang="en-US" sz="1600" dirty="0" smtClean="0"/>
              <a:t>The most rated  Genre</a:t>
            </a:r>
            <a:endParaRPr lang="en-GB" sz="16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580815140"/>
      </p:ext>
    </p:extLst>
  </p:cSld>
  <p:clrMapOvr>
    <a:masterClrMapping/>
  </p:clrMapOvr>
  <mc:AlternateContent xmlns:mc="http://schemas.openxmlformats.org/markup-compatibility/2006">
    <mc:Choice xmlns:p14="http://schemas.microsoft.com/office/powerpoint/2010/main" Requires="p14">
      <p:transition spd="slow" p14:dur="55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587</TotalTime>
  <Words>607</Words>
  <Application>Microsoft Office PowerPoint</Application>
  <PresentationFormat>Widescreen</PresentationFormat>
  <Paragraphs>105</Paragraphs>
  <Slides>25</Slides>
  <Notes>2</Notes>
  <HiddenSlides>0</HiddenSlides>
  <MMClips>25</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25</vt:i4>
      </vt:variant>
      <vt:variant>
        <vt:lpstr>Custom Shows</vt:lpstr>
      </vt:variant>
      <vt:variant>
        <vt:i4>1</vt:i4>
      </vt:variant>
    </vt:vector>
  </HeadingPairs>
  <TitlesOfParts>
    <vt:vector size="33" baseType="lpstr">
      <vt:lpstr>Arial</vt:lpstr>
      <vt:lpstr>Calibri</vt:lpstr>
      <vt:lpstr>Century Gothic</vt:lpstr>
      <vt:lpstr>Consolas</vt:lpstr>
      <vt:lpstr>Courier New</vt:lpstr>
      <vt:lpstr>Wingdings</vt:lpstr>
      <vt:lpstr>Vapor Trail</vt:lpstr>
      <vt:lpstr>FILM MAKING COMPANY</vt:lpstr>
      <vt:lpstr>MOVIE ANALYSIS</vt:lpstr>
      <vt:lpstr>Outline</vt:lpstr>
      <vt:lpstr>SuMMARY</vt:lpstr>
      <vt:lpstr>Business PROBLEM</vt:lpstr>
      <vt:lpstr>GoalS</vt:lpstr>
      <vt:lpstr>Data</vt:lpstr>
      <vt:lpstr>Methods</vt:lpstr>
      <vt:lpstr>Genres</vt:lpstr>
      <vt:lpstr>Most profitable  movie genres</vt:lpstr>
      <vt:lpstr>THE MOST RATED MOVIE GENRE </vt:lpstr>
      <vt:lpstr>RELEASE_DATE(RELEASE_MONTH)</vt:lpstr>
      <vt:lpstr>Most profitable release month</vt:lpstr>
      <vt:lpstr>The release months whose films are highly rated</vt:lpstr>
      <vt:lpstr>Rating average</vt:lpstr>
      <vt:lpstr>the rating of  movies</vt:lpstr>
      <vt:lpstr>RUNTIME</vt:lpstr>
      <vt:lpstr>THE  MOST PROFITABLE RUNTIME</vt:lpstr>
      <vt:lpstr>PRODUCTION COMPANIES</vt:lpstr>
      <vt:lpstr>Profits per company</vt:lpstr>
      <vt:lpstr>Original language</vt:lpstr>
      <vt:lpstr>Languages used in movies</vt:lpstr>
      <vt:lpstr>conclusion</vt:lpstr>
      <vt:lpstr>NEXT STEP</vt:lpstr>
      <vt:lpstr>PowerPoint Presentation</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ANALYSIS</dc:title>
  <dc:creator>JOYCE N</dc:creator>
  <cp:lastModifiedBy>JOYCE N</cp:lastModifiedBy>
  <cp:revision>43</cp:revision>
  <dcterms:created xsi:type="dcterms:W3CDTF">2023-12-21T12:36:33Z</dcterms:created>
  <dcterms:modified xsi:type="dcterms:W3CDTF">2023-12-22T08:23:01Z</dcterms:modified>
</cp:coreProperties>
</file>

<file path=docProps/thumbnail.jpeg>
</file>